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6858000" cx="12192000"/>
  <p:notesSz cx="6858000" cy="9144000"/>
  <p:embeddedFontLst>
    <p:embeddedFont>
      <p:font typeface="Poppins"/>
      <p:regular r:id="rId9"/>
      <p:bold r:id="rId10"/>
      <p:italic r:id="rId11"/>
      <p:boldItalic r:id="rId12"/>
    </p:embeddedFont>
    <p:embeddedFont>
      <p:font typeface="Lato"/>
      <p:regular r:id="rId13"/>
      <p:bold r:id="rId14"/>
      <p:italic r:id="rId15"/>
      <p:boldItalic r:id="rId16"/>
    </p:embeddedFont>
    <p:embeddedFont>
      <p:font typeface="Montserrat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boldItalic.fntdata"/><Relationship Id="rId11" Type="http://schemas.openxmlformats.org/officeDocument/2006/relationships/font" Target="fonts/Poppins-italic.fntdata"/><Relationship Id="rId10" Type="http://schemas.openxmlformats.org/officeDocument/2006/relationships/font" Target="fonts/Poppins-bold.fntdata"/><Relationship Id="rId13" Type="http://schemas.openxmlformats.org/officeDocument/2006/relationships/font" Target="fonts/Lato-regular.fntdata"/><Relationship Id="rId12" Type="http://schemas.openxmlformats.org/officeDocument/2006/relationships/font" Target="fonts/Poppins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Poppins-regular.fntdata"/><Relationship Id="rId15" Type="http://schemas.openxmlformats.org/officeDocument/2006/relationships/font" Target="fonts/Lato-italic.fntdata"/><Relationship Id="rId14" Type="http://schemas.openxmlformats.org/officeDocument/2006/relationships/font" Target="fonts/Lato-bold.fntdata"/><Relationship Id="rId17" Type="http://schemas.openxmlformats.org/officeDocument/2006/relationships/font" Target="fonts/Montserrat-regular.fntdata"/><Relationship Id="rId16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ontserrat-italic.fntdata"/><Relationship Id="rId6" Type="http://schemas.openxmlformats.org/officeDocument/2006/relationships/slide" Target="slides/slide1.xml"/><Relationship Id="rId18" Type="http://schemas.openxmlformats.org/officeDocument/2006/relationships/font" Target="fonts/Montserrat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f51b1a885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3f51b1a8855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4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3.png"/><Relationship Id="rId6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3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502800" y="264175"/>
            <a:ext cx="11335500" cy="21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35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AI is Already in Our Students’ Hands. </a:t>
            </a:r>
            <a:r>
              <a:rPr b="1" lang="en-US" sz="4350">
                <a:solidFill>
                  <a:srgbClr val="FF7A00"/>
                </a:solidFill>
                <a:latin typeface="Poppins"/>
                <a:ea typeface="Poppins"/>
                <a:cs typeface="Poppins"/>
                <a:sym typeface="Poppins"/>
              </a:rPr>
              <a:t>Are Our Families Ready and Aligned with School Guidelines?</a:t>
            </a:r>
            <a:endParaRPr sz="1700"/>
          </a:p>
        </p:txBody>
      </p:sp>
      <p:sp>
        <p:nvSpPr>
          <p:cNvPr id="85" name="Google Shape;85;p13"/>
          <p:cNvSpPr txBox="1"/>
          <p:nvPr/>
        </p:nvSpPr>
        <p:spPr>
          <a:xfrm>
            <a:off x="6193938" y="5066225"/>
            <a:ext cx="50043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6ADCF5"/>
                </a:solidFill>
                <a:latin typeface="Lato"/>
                <a:ea typeface="Lato"/>
                <a:cs typeface="Lato"/>
                <a:sym typeface="Lato"/>
              </a:rPr>
              <a:t>A Simple, High-Impact Way to Support Families &amp; Strengthen School-Home Alignment</a:t>
            </a:r>
            <a:endParaRPr b="1"/>
          </a:p>
        </p:txBody>
      </p:sp>
      <p:pic>
        <p:nvPicPr>
          <p:cNvPr id="86" name="Google Shape;86;p13" title="Screenshot 2026-07-02 at 5.40.47 PM.png"/>
          <p:cNvPicPr preferRelativeResize="0"/>
          <p:nvPr/>
        </p:nvPicPr>
        <p:blipFill rotWithShape="1">
          <a:blip r:embed="rId3">
            <a:alphaModFix/>
          </a:blip>
          <a:srcRect b="14035" l="55518" r="388" t="12409"/>
          <a:stretch/>
        </p:blipFill>
        <p:spPr>
          <a:xfrm>
            <a:off x="358725" y="2664675"/>
            <a:ext cx="5144676" cy="351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title="BTS - Spring Edu Banner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6091" y="2937412"/>
            <a:ext cx="6384885" cy="1598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3F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396454"/>
            <a:ext cx="5410200" cy="22706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" name="Google Shape;9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10300" y="1396454"/>
            <a:ext cx="5410200" cy="22706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4" name="Google Shape;9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3895725"/>
            <a:ext cx="5410200" cy="22706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5" name="Google Shape;9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3895725"/>
            <a:ext cx="5410200" cy="22706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6" name="Google Shape;96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7250" y="1634579"/>
            <a:ext cx="48387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/>
          <p:nvPr/>
        </p:nvSpPr>
        <p:spPr>
          <a:xfrm>
            <a:off x="1190050" y="1593642"/>
            <a:ext cx="5080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7A00"/>
                </a:solidFill>
                <a:latin typeface="Poppins"/>
                <a:ea typeface="Poppins"/>
                <a:cs typeface="Poppins"/>
                <a:sym typeface="Poppins"/>
              </a:rPr>
              <a:t>Meets a Critical Need</a:t>
            </a:r>
            <a:endParaRPr sz="1700"/>
          </a:p>
        </p:txBody>
      </p:sp>
      <p:sp>
        <p:nvSpPr>
          <p:cNvPr id="98" name="Google Shape;98;p14"/>
          <p:cNvSpPr txBox="1"/>
          <p:nvPr/>
        </p:nvSpPr>
        <p:spPr>
          <a:xfrm>
            <a:off x="857250" y="2241350"/>
            <a:ext cx="48387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Parents are anxious and uncertain about AI. Most don’t know how to support their children’s use of these tools </a:t>
            </a: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while</a:t>
            </a:r>
            <a:r>
              <a:rPr b="0" i="0" lang="en-US" sz="14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students are already using them.</a:t>
            </a:r>
            <a:endParaRPr sz="1500"/>
          </a:p>
        </p:txBody>
      </p:sp>
      <p:pic>
        <p:nvPicPr>
          <p:cNvPr descr="image.png" id="99" name="Google Shape;99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96050" y="1634579"/>
            <a:ext cx="48387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/>
        </p:nvSpPr>
        <p:spPr>
          <a:xfrm>
            <a:off x="6840325" y="1575804"/>
            <a:ext cx="5080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7A00"/>
                </a:solidFill>
                <a:latin typeface="Poppins"/>
                <a:ea typeface="Poppins"/>
                <a:cs typeface="Poppins"/>
                <a:sym typeface="Poppins"/>
              </a:rPr>
              <a:t>Supports </a:t>
            </a:r>
            <a:r>
              <a:rPr b="1" lang="en-US" sz="2100">
                <a:solidFill>
                  <a:srgbClr val="FF7A00"/>
                </a:solidFill>
                <a:latin typeface="Poppins"/>
                <a:ea typeface="Poppins"/>
                <a:cs typeface="Poppins"/>
                <a:sym typeface="Poppins"/>
              </a:rPr>
              <a:t>School</a:t>
            </a:r>
            <a:r>
              <a:rPr b="1" i="0" lang="en-US" sz="2100" u="none" cap="none" strike="noStrike">
                <a:solidFill>
                  <a:srgbClr val="FF7A00"/>
                </a:solidFill>
                <a:latin typeface="Poppins"/>
                <a:ea typeface="Poppins"/>
                <a:cs typeface="Poppins"/>
                <a:sym typeface="Poppins"/>
              </a:rPr>
              <a:t> Goals</a:t>
            </a:r>
            <a:endParaRPr sz="1700"/>
          </a:p>
        </p:txBody>
      </p:sp>
      <p:sp>
        <p:nvSpPr>
          <p:cNvPr id="101" name="Google Shape;101;p14"/>
          <p:cNvSpPr txBox="1"/>
          <p:nvPr/>
        </p:nvSpPr>
        <p:spPr>
          <a:xfrm>
            <a:off x="6496050" y="2241350"/>
            <a:ext cx="4838700" cy="12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This event complements </a:t>
            </a: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national</a:t>
            </a:r>
            <a:r>
              <a:rPr b="0" i="0" lang="en-US" sz="14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and state gui</a:t>
            </a: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dance as well as </a:t>
            </a:r>
            <a:r>
              <a:rPr b="0" i="0" lang="en-US" sz="14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our </a:t>
            </a: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school’s</a:t>
            </a:r>
            <a:r>
              <a:rPr b="0" i="0" lang="en-US" sz="14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AI guidance and policy work, helping families understand expectations and reinforcing what we’re building internally.</a:t>
            </a:r>
            <a:endParaRPr sz="1500"/>
          </a:p>
        </p:txBody>
      </p:sp>
      <p:pic>
        <p:nvPicPr>
          <p:cNvPr descr="image.png" id="102" name="Google Shape;102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57250" y="4133850"/>
            <a:ext cx="48387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/>
          <p:nvPr/>
        </p:nvSpPr>
        <p:spPr>
          <a:xfrm>
            <a:off x="1190050" y="4092913"/>
            <a:ext cx="5080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7A00"/>
                </a:solidFill>
                <a:latin typeface="Poppins"/>
                <a:ea typeface="Poppins"/>
                <a:cs typeface="Poppins"/>
                <a:sym typeface="Poppins"/>
              </a:rPr>
              <a:t>Promotes Shared Responsibility</a:t>
            </a:r>
            <a:endParaRPr sz="1700"/>
          </a:p>
        </p:txBody>
      </p:sp>
      <p:sp>
        <p:nvSpPr>
          <p:cNvPr id="104" name="Google Shape;104;p14"/>
          <p:cNvSpPr txBox="1"/>
          <p:nvPr/>
        </p:nvSpPr>
        <p:spPr>
          <a:xfrm>
            <a:off x="857250" y="4729145"/>
            <a:ext cx="48387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Schools can’t do this alone. When families know their role, we create clarity and consistency for students across home and school.</a:t>
            </a:r>
            <a:endParaRPr sz="1500"/>
          </a:p>
        </p:txBody>
      </p:sp>
      <p:pic>
        <p:nvPicPr>
          <p:cNvPr descr="image.png" id="105" name="Google Shape;105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96050" y="4133850"/>
            <a:ext cx="48387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4"/>
          <p:cNvSpPr txBox="1"/>
          <p:nvPr/>
        </p:nvSpPr>
        <p:spPr>
          <a:xfrm>
            <a:off x="6840263" y="4104300"/>
            <a:ext cx="5080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0" u="none" cap="none" strike="noStrike">
                <a:solidFill>
                  <a:srgbClr val="FF7A00"/>
                </a:solidFill>
                <a:latin typeface="Poppins"/>
                <a:ea typeface="Poppins"/>
                <a:cs typeface="Poppins"/>
                <a:sym typeface="Poppins"/>
              </a:rPr>
              <a:t>Turnkey for </a:t>
            </a:r>
            <a:r>
              <a:rPr b="1" lang="en-US" sz="2100">
                <a:solidFill>
                  <a:srgbClr val="FF7A00"/>
                </a:solidFill>
                <a:latin typeface="Poppins"/>
                <a:ea typeface="Poppins"/>
                <a:cs typeface="Poppins"/>
                <a:sym typeface="Poppins"/>
              </a:rPr>
              <a:t>Us</a:t>
            </a:r>
            <a:endParaRPr sz="1700"/>
          </a:p>
        </p:txBody>
      </p:sp>
      <p:sp>
        <p:nvSpPr>
          <p:cNvPr id="107" name="Google Shape;107;p14"/>
          <p:cNvSpPr txBox="1"/>
          <p:nvPr/>
        </p:nvSpPr>
        <p:spPr>
          <a:xfrm>
            <a:off x="6496050" y="4729145"/>
            <a:ext cx="48387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The non-profit event organizer </a:t>
            </a:r>
            <a:r>
              <a:rPr b="0" i="0" lang="en-US" sz="14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provides all the promo</a:t>
            </a: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tional </a:t>
            </a:r>
            <a:r>
              <a:rPr b="0" i="0" lang="en-US" sz="14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materials </a:t>
            </a: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we</a:t>
            </a:r>
            <a:r>
              <a:rPr b="0" i="0" lang="en-US" sz="14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need</a:t>
            </a: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Follow this link to access </a:t>
            </a:r>
            <a:r>
              <a:rPr b="0" i="0" lang="en-US" sz="14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emails, flyers, and digital content </a:t>
            </a: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with your</a:t>
            </a:r>
            <a:r>
              <a:rPr b="0" i="0" lang="en-US" sz="14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families.</a:t>
            </a:r>
            <a:endParaRPr sz="1500"/>
          </a:p>
        </p:txBody>
      </p:sp>
      <p:sp>
        <p:nvSpPr>
          <p:cNvPr id="108" name="Google Shape;108;p14"/>
          <p:cNvSpPr txBox="1"/>
          <p:nvPr/>
        </p:nvSpPr>
        <p:spPr>
          <a:xfrm>
            <a:off x="762000" y="571500"/>
            <a:ext cx="11401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Why We</a:t>
            </a:r>
            <a:r>
              <a:rPr b="1" lang="en-US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’re </a:t>
            </a:r>
            <a:r>
              <a:rPr b="1" i="0" lang="en-US" sz="3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Offering This Event to </a:t>
            </a:r>
            <a:r>
              <a:rPr b="1" lang="en-US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O</a:t>
            </a:r>
            <a:r>
              <a:rPr b="1" i="0" lang="en-US" sz="3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ur School Families?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9" name="Google Shape;109;p14"/>
          <p:cNvSpPr/>
          <p:nvPr/>
        </p:nvSpPr>
        <p:spPr>
          <a:xfrm>
            <a:off x="571500" y="571500"/>
            <a:ext cx="76200" cy="419100"/>
          </a:xfrm>
          <a:prstGeom prst="rect">
            <a:avLst/>
          </a:prstGeom>
          <a:solidFill>
            <a:srgbClr val="FF7A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4"/>
          <p:cNvSpPr txBox="1"/>
          <p:nvPr/>
        </p:nvSpPr>
        <p:spPr>
          <a:xfrm>
            <a:off x="295200" y="83650"/>
            <a:ext cx="11601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Slide for Principal to use with teachers</a:t>
            </a:r>
            <a:endParaRPr sz="1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D1B3F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/>
          <p:nvPr/>
        </p:nvSpPr>
        <p:spPr>
          <a:xfrm>
            <a:off x="594900" y="4509325"/>
            <a:ext cx="11002200" cy="2118000"/>
          </a:xfrm>
          <a:prstGeom prst="roundRect">
            <a:avLst>
              <a:gd fmla="val 16667" name="adj"/>
            </a:avLst>
          </a:prstGeom>
          <a:solidFill>
            <a:srgbClr val="6ADCF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16" name="Google Shape;116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310275"/>
            <a:ext cx="5334000" cy="288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5"/>
          <p:cNvSpPr txBox="1"/>
          <p:nvPr/>
        </p:nvSpPr>
        <p:spPr>
          <a:xfrm>
            <a:off x="2834150" y="4873600"/>
            <a:ext cx="7858800" cy="369300"/>
          </a:xfrm>
          <a:prstGeom prst="rect">
            <a:avLst/>
          </a:prstGeom>
          <a:solidFill>
            <a:srgbClr val="0D1B3F"/>
          </a:solidFill>
          <a:ln cap="flat" cmpd="sng" w="9525">
            <a:solidFill>
              <a:srgbClr val="FF7A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</a:t>
            </a:r>
            <a:r>
              <a:rPr b="1" i="0" lang="en-US" sz="24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romo kit delivered to your inbox!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8" name="Google Shape;118;p15"/>
          <p:cNvSpPr txBox="1"/>
          <p:nvPr/>
        </p:nvSpPr>
        <p:spPr>
          <a:xfrm>
            <a:off x="2834150" y="5776550"/>
            <a:ext cx="7858800" cy="231000"/>
          </a:xfrm>
          <a:prstGeom prst="rect">
            <a:avLst/>
          </a:prstGeom>
          <a:solidFill>
            <a:srgbClr val="0D1B3F"/>
          </a:solidFill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Let’s help every family feel supported and every student thrive in the Age of AI.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9" name="Google Shape;119;p15"/>
          <p:cNvSpPr txBox="1"/>
          <p:nvPr/>
        </p:nvSpPr>
        <p:spPr>
          <a:xfrm>
            <a:off x="944775" y="1802375"/>
            <a:ext cx="4850700" cy="5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Families</a:t>
            </a: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register for the free event (shared through the school emails, calendars, and back-to-school events)</a:t>
            </a:r>
            <a:endParaRPr sz="1500"/>
          </a:p>
        </p:txBody>
      </p:sp>
      <p:sp>
        <p:nvSpPr>
          <p:cNvPr id="120" name="Google Shape;120;p15"/>
          <p:cNvSpPr txBox="1"/>
          <p:nvPr/>
        </p:nvSpPr>
        <p:spPr>
          <a:xfrm>
            <a:off x="934350" y="3484850"/>
            <a:ext cx="4850700" cy="5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Gain insight into p</a:t>
            </a:r>
            <a:r>
              <a:rPr b="0" i="0" lang="en-US" sz="14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ractical strategies, clear boundaries, and </a:t>
            </a: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guidance to </a:t>
            </a:r>
            <a:r>
              <a:rPr b="0" i="0" lang="en-US" sz="14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align</a:t>
            </a: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with school AI </a:t>
            </a: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guidelines</a:t>
            </a:r>
            <a:r>
              <a:rPr b="0" i="0" lang="en-US" sz="14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500"/>
          </a:p>
        </p:txBody>
      </p:sp>
      <p:pic>
        <p:nvPicPr>
          <p:cNvPr descr="image.png" id="121" name="Google Shape;12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63000" y="2479200"/>
            <a:ext cx="38100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2" name="Google Shape;12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7700" y="1835712"/>
            <a:ext cx="176386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5"/>
          <p:cNvSpPr txBox="1"/>
          <p:nvPr/>
        </p:nvSpPr>
        <p:spPr>
          <a:xfrm>
            <a:off x="762000" y="266700"/>
            <a:ext cx="114015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How </a:t>
            </a:r>
            <a:r>
              <a:rPr b="1" lang="en-US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Event </a:t>
            </a:r>
            <a:r>
              <a:rPr b="1" i="0" lang="en-US" sz="3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Works &amp; Next Steps</a:t>
            </a:r>
            <a:br>
              <a:rPr b="1" i="0" lang="en-US" sz="3000" u="none" cap="none" strike="noStrik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165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Live virtual event modeled after Night Out - with on-demand access for those who can’t attend live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24" name="Google Shape;124;p15"/>
          <p:cNvSpPr/>
          <p:nvPr/>
        </p:nvSpPr>
        <p:spPr>
          <a:xfrm>
            <a:off x="571500" y="266700"/>
            <a:ext cx="76200" cy="419100"/>
          </a:xfrm>
          <a:prstGeom prst="rect">
            <a:avLst/>
          </a:prstGeom>
          <a:solidFill>
            <a:srgbClr val="FF7A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25" name="Google Shape;12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86500" y="1310250"/>
            <a:ext cx="5334000" cy="288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5"/>
          <p:cNvSpPr txBox="1"/>
          <p:nvPr/>
        </p:nvSpPr>
        <p:spPr>
          <a:xfrm>
            <a:off x="6692954" y="1787850"/>
            <a:ext cx="4806000" cy="5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You will receive</a:t>
            </a:r>
            <a:r>
              <a:rPr b="1" lang="en-US" sz="17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event communication materials to share with your team and school community.</a:t>
            </a:r>
            <a:endParaRPr sz="1500"/>
          </a:p>
        </p:txBody>
      </p:sp>
      <p:sp>
        <p:nvSpPr>
          <p:cNvPr id="127" name="Google Shape;127;p15"/>
          <p:cNvSpPr txBox="1"/>
          <p:nvPr/>
        </p:nvSpPr>
        <p:spPr>
          <a:xfrm>
            <a:off x="6708417" y="2580862"/>
            <a:ext cx="4806000" cy="5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Share the event </a:t>
            </a: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with</a:t>
            </a: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your families in your emails, newsletters, and events</a:t>
            </a:r>
            <a:endParaRPr sz="1500"/>
          </a:p>
        </p:txBody>
      </p:sp>
      <p:pic>
        <p:nvPicPr>
          <p:cNvPr descr="image.png" id="128" name="Google Shape;128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8125" y="2630935"/>
            <a:ext cx="176386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5"/>
          <p:cNvSpPr txBox="1"/>
          <p:nvPr/>
        </p:nvSpPr>
        <p:spPr>
          <a:xfrm>
            <a:off x="6692954" y="3531849"/>
            <a:ext cx="4806000" cy="5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Include the flyer and discuss the importance of attending at your Back-to-School night(s)</a:t>
            </a:r>
            <a:endParaRPr sz="1500"/>
          </a:p>
        </p:txBody>
      </p:sp>
      <p:pic>
        <p:nvPicPr>
          <p:cNvPr descr="image.png" id="130" name="Google Shape;13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77126" y="1821187"/>
            <a:ext cx="186032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1" name="Google Shape;13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92589" y="2614199"/>
            <a:ext cx="186032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2" name="Google Shape;13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77126" y="3565186"/>
            <a:ext cx="186032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5"/>
          <p:cNvSpPr txBox="1"/>
          <p:nvPr/>
        </p:nvSpPr>
        <p:spPr>
          <a:xfrm>
            <a:off x="647700" y="1379850"/>
            <a:ext cx="30000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For Families:</a:t>
            </a:r>
            <a:endParaRPr b="1"/>
          </a:p>
        </p:txBody>
      </p:sp>
      <p:sp>
        <p:nvSpPr>
          <p:cNvPr id="134" name="Google Shape;134;p15"/>
          <p:cNvSpPr txBox="1"/>
          <p:nvPr/>
        </p:nvSpPr>
        <p:spPr>
          <a:xfrm>
            <a:off x="6377125" y="1385900"/>
            <a:ext cx="30000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For Schools:</a:t>
            </a:r>
            <a:endParaRPr b="1"/>
          </a:p>
        </p:txBody>
      </p:sp>
      <p:pic>
        <p:nvPicPr>
          <p:cNvPr descr="image.png" id="135" name="Google Shape;13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6925" y="3488648"/>
            <a:ext cx="176386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5"/>
          <p:cNvSpPr txBox="1"/>
          <p:nvPr/>
        </p:nvSpPr>
        <p:spPr>
          <a:xfrm>
            <a:off x="934338" y="2594950"/>
            <a:ext cx="4850700" cy="5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They learn what AI is, how it’s used, and how to responsibly guide their children’s intentional, ethical, and creative use </a:t>
            </a:r>
            <a:endParaRPr sz="1500"/>
          </a:p>
        </p:txBody>
      </p:sp>
      <p:pic>
        <p:nvPicPr>
          <p:cNvPr id="137" name="Google Shape;137;p15" title="BTS Spring Edu Event Color Logo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4075" y="4648100"/>
            <a:ext cx="1840450" cy="184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5"/>
          <p:cNvSpPr txBox="1"/>
          <p:nvPr/>
        </p:nvSpPr>
        <p:spPr>
          <a:xfrm>
            <a:off x="2746000" y="5221600"/>
            <a:ext cx="7694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https://springedu-marketing-materials.discoveringai.org/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