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Lst>
  <p:sldSz cy="6858000" cx="12192000"/>
  <p:notesSz cx="6858000" cy="9144000"/>
  <p:embeddedFontLst>
    <p:embeddedFont>
      <p:font typeface="Montserrat SemiBold"/>
      <p:regular r:id="rId7"/>
      <p:bold r:id="rId8"/>
      <p:italic r:id="rId9"/>
      <p:boldItalic r:id="rId10"/>
    </p:embeddedFont>
    <p:embeddedFont>
      <p:font typeface="Montserrat"/>
      <p:regular r:id="rId11"/>
      <p:bold r:id="rId12"/>
      <p:italic r:id="rId13"/>
      <p:boldItalic r:id="rId1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Montserrat-regular.fntdata"/><Relationship Id="rId10" Type="http://schemas.openxmlformats.org/officeDocument/2006/relationships/font" Target="fonts/MontserratSemiBold-boldItalic.fntdata"/><Relationship Id="rId13" Type="http://schemas.openxmlformats.org/officeDocument/2006/relationships/font" Target="fonts/Montserrat-italic.fntdata"/><Relationship Id="rId12" Type="http://schemas.openxmlformats.org/officeDocument/2006/relationships/font" Target="fonts/Montserrat-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MontserratSemiBold-italic.fntdata"/><Relationship Id="rId14" Type="http://schemas.openxmlformats.org/officeDocument/2006/relationships/font" Target="fonts/Montserrat-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font" Target="fonts/MontserratSemiBold-regular.fntdata"/><Relationship Id="rId8" Type="http://schemas.openxmlformats.org/officeDocument/2006/relationships/font" Target="fonts/MontserratSemiBold-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f9a36ac495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Here’s a concise script the principal can read while showing the slide during Back-to-School Night. It’s warm, direct, and clearly explains what the event is, why it matters, and what parents need to do:</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a:solidFill>
                  <a:schemeClr val="dk1"/>
                </a:solidFill>
              </a:rPr>
              <a:t>Principal’s Script for Back-to-School Night Slide:</a:t>
            </a:r>
            <a:endParaRPr b="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“Before we wrap up, I want to personally invite every family to a special event we’re supporting this year.. the Annual National Back-to-School AI Game Plan event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This is more than just a webinar. It’s a practical, parent-focused session designed to help every household know exactly how to guide your child’s use of AI, at home and in alignment with schools.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You’ll get answers to the most common questions parents have and you’ll walk away with a simple plan for having these crucial conversations at home, all while staying aligned with our school’s expectations.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The event is hosted by Amy Love, who’s recognized nationally for helping schools and families get on the same page about technology and student success. It’s free for all families, though you do need to register to get the link. You can join live, or if your schedule’s tight, register anyway and you’ll get on-demand access to watch when it works for you.</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Just scan the QR code on the screen, and you’ll be all set.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We want every family to feel confident and supported in this new era. We can’t do it alone. We need your partnership to help our students thrive.”</a:t>
            </a:r>
            <a:endParaRPr>
              <a:solidFill>
                <a:schemeClr val="dk1"/>
              </a:solidFill>
            </a:endParaRPr>
          </a:p>
          <a:p>
            <a:pPr indent="0" lvl="0" marL="0" rtl="0" algn="l">
              <a:spcBef>
                <a:spcPts val="1200"/>
              </a:spcBef>
              <a:spcAft>
                <a:spcPts val="0"/>
              </a:spcAft>
              <a:buNone/>
            </a:pPr>
            <a:r>
              <a:t/>
            </a:r>
            <a:endParaRPr/>
          </a:p>
        </p:txBody>
      </p:sp>
      <p:sp>
        <p:nvSpPr>
          <p:cNvPr id="82" name="Google Shape;82;g3f9a36ac495_0_3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spring-edu-reg.discoveringai.org/" TargetMode="External"/><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4.jpg"/><Relationship Id="rId7"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3" name="Shape 83"/>
        <p:cNvGrpSpPr/>
        <p:nvPr/>
      </p:nvGrpSpPr>
      <p:grpSpPr>
        <a:xfrm>
          <a:off x="0" y="0"/>
          <a:ext cx="0" cy="0"/>
          <a:chOff x="0" y="0"/>
          <a:chExt cx="0" cy="0"/>
        </a:xfrm>
      </p:grpSpPr>
      <p:sp>
        <p:nvSpPr>
          <p:cNvPr id="84" name="Google Shape;84;p13"/>
          <p:cNvSpPr txBox="1"/>
          <p:nvPr/>
        </p:nvSpPr>
        <p:spPr>
          <a:xfrm>
            <a:off x="460125" y="267725"/>
            <a:ext cx="11832000" cy="1108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US" sz="3600">
                <a:solidFill>
                  <a:schemeClr val="dk1"/>
                </a:solidFill>
                <a:latin typeface="Montserrat"/>
                <a:ea typeface="Montserrat"/>
                <a:cs typeface="Montserrat"/>
                <a:sym typeface="Montserrat"/>
              </a:rPr>
              <a:t>Spring Education Group and </a:t>
            </a:r>
            <a:r>
              <a:rPr b="1" lang="en-US" sz="3600">
                <a:solidFill>
                  <a:srgbClr val="FF0000"/>
                </a:solidFill>
                <a:latin typeface="Montserrat"/>
                <a:ea typeface="Montserrat"/>
                <a:cs typeface="Montserrat"/>
                <a:sym typeface="Montserrat"/>
              </a:rPr>
              <a:t>[Insert School Name]</a:t>
            </a:r>
            <a:r>
              <a:rPr b="1" lang="en-US" sz="3600">
                <a:solidFill>
                  <a:schemeClr val="dk1"/>
                </a:solidFill>
                <a:latin typeface="Montserrat"/>
                <a:ea typeface="Montserrat"/>
                <a:cs typeface="Montserrat"/>
                <a:sym typeface="Montserrat"/>
              </a:rPr>
              <a:t> </a:t>
            </a:r>
            <a:r>
              <a:rPr b="1" i="0" lang="en-US" sz="3600" u="none" cap="none" strike="noStrike">
                <a:solidFill>
                  <a:schemeClr val="dk1"/>
                </a:solidFill>
                <a:latin typeface="Montserrat"/>
                <a:ea typeface="Montserrat"/>
                <a:cs typeface="Montserrat"/>
                <a:sym typeface="Montserrat"/>
              </a:rPr>
              <a:t>Invites You to the </a:t>
            </a:r>
            <a:r>
              <a:rPr b="1" lang="en-US" sz="3600">
                <a:solidFill>
                  <a:schemeClr val="dk1"/>
                </a:solidFill>
                <a:latin typeface="Montserrat"/>
                <a:ea typeface="Montserrat"/>
                <a:cs typeface="Montserrat"/>
                <a:sym typeface="Montserrat"/>
              </a:rPr>
              <a:t>Two-Part Series</a:t>
            </a:r>
            <a:r>
              <a:rPr b="1" i="0" lang="en-US" sz="3600" u="none" cap="none" strike="noStrike">
                <a:solidFill>
                  <a:schemeClr val="dk1"/>
                </a:solidFill>
                <a:latin typeface="Montserrat"/>
                <a:ea typeface="Montserrat"/>
                <a:cs typeface="Montserrat"/>
                <a:sym typeface="Montserrat"/>
              </a:rPr>
              <a:t>:</a:t>
            </a:r>
            <a:endParaRPr>
              <a:solidFill>
                <a:schemeClr val="dk1"/>
              </a:solidFill>
              <a:latin typeface="Montserrat"/>
              <a:ea typeface="Montserrat"/>
              <a:cs typeface="Montserrat"/>
              <a:sym typeface="Montserrat"/>
            </a:endParaRPr>
          </a:p>
        </p:txBody>
      </p:sp>
      <p:sp>
        <p:nvSpPr>
          <p:cNvPr id="85" name="Google Shape;85;p13"/>
          <p:cNvSpPr txBox="1"/>
          <p:nvPr/>
        </p:nvSpPr>
        <p:spPr>
          <a:xfrm>
            <a:off x="5417500" y="1908475"/>
            <a:ext cx="6460800" cy="1315800"/>
          </a:xfrm>
          <a:prstGeom prst="rect">
            <a:avLst/>
          </a:prstGeom>
          <a:noFill/>
          <a:ln>
            <a:noFill/>
          </a:ln>
        </p:spPr>
        <p:txBody>
          <a:bodyPr anchorCtr="0" anchor="t" bIns="0" lIns="0" spcFirstLastPara="1" rIns="0" wrap="square" tIns="0">
            <a:spAutoFit/>
          </a:bodyPr>
          <a:lstStyle/>
          <a:p>
            <a:pPr indent="0" lvl="0" marL="0" marR="0" rtl="0" algn="r">
              <a:lnSpc>
                <a:spcPct val="144941"/>
              </a:lnSpc>
              <a:spcBef>
                <a:spcPts val="0"/>
              </a:spcBef>
              <a:spcAft>
                <a:spcPts val="0"/>
              </a:spcAft>
              <a:buNone/>
            </a:pPr>
            <a:r>
              <a:rPr i="1" lang="en-US" sz="1575" u="none" cap="none" strike="noStrike">
                <a:solidFill>
                  <a:schemeClr val="dk1"/>
                </a:solidFill>
                <a:latin typeface="Montserrat"/>
                <a:ea typeface="Montserrat"/>
                <a:cs typeface="Montserrat"/>
                <a:sym typeface="Montserrat"/>
              </a:rPr>
              <a:t>"Let’s work together to prepare every </a:t>
            </a:r>
            <a:br>
              <a:rPr i="1" lang="en-US" sz="1575" u="none" cap="none" strike="noStrike">
                <a:solidFill>
                  <a:schemeClr val="dk1"/>
                </a:solidFill>
                <a:latin typeface="Montserrat"/>
                <a:ea typeface="Montserrat"/>
                <a:cs typeface="Montserrat"/>
                <a:sym typeface="Montserrat"/>
              </a:rPr>
            </a:br>
            <a:r>
              <a:rPr i="1" lang="en-US" sz="1575" u="none" cap="none" strike="noStrike">
                <a:solidFill>
                  <a:schemeClr val="dk1"/>
                </a:solidFill>
                <a:latin typeface="Montserrat"/>
                <a:ea typeface="Montserrat"/>
                <a:cs typeface="Montserrat"/>
                <a:sym typeface="Montserrat"/>
              </a:rPr>
              <a:t>student for success in the Age of AI!"</a:t>
            </a:r>
            <a:endParaRPr i="1" sz="1575" u="none" cap="none" strike="noStrike">
              <a:solidFill>
                <a:schemeClr val="dk1"/>
              </a:solidFill>
              <a:latin typeface="Montserrat"/>
              <a:ea typeface="Montserrat"/>
              <a:cs typeface="Montserrat"/>
              <a:sym typeface="Montserrat"/>
            </a:endParaRPr>
          </a:p>
          <a:p>
            <a:pPr indent="0" lvl="0" marL="0" marR="0" rtl="0" algn="r">
              <a:lnSpc>
                <a:spcPct val="144941"/>
              </a:lnSpc>
              <a:spcBef>
                <a:spcPts val="0"/>
              </a:spcBef>
              <a:spcAft>
                <a:spcPts val="0"/>
              </a:spcAft>
              <a:buNone/>
            </a:pPr>
            <a:r>
              <a:rPr i="1" lang="en-US" sz="1575">
                <a:solidFill>
                  <a:srgbClr val="FF0000"/>
                </a:solidFill>
                <a:latin typeface="Montserrat"/>
                <a:ea typeface="Montserrat"/>
                <a:cs typeface="Montserrat"/>
                <a:sym typeface="Montserrat"/>
              </a:rPr>
              <a:t>[Insert Principal Name}</a:t>
            </a:r>
            <a:br>
              <a:rPr i="1" lang="en-US" sz="1575" u="none" cap="none" strike="noStrike">
                <a:solidFill>
                  <a:schemeClr val="dk1"/>
                </a:solidFill>
                <a:latin typeface="Montserrat"/>
                <a:ea typeface="Montserrat"/>
                <a:cs typeface="Montserrat"/>
                <a:sym typeface="Montserrat"/>
              </a:rPr>
            </a:br>
            <a:endParaRPr sz="1700">
              <a:solidFill>
                <a:schemeClr val="dk1"/>
              </a:solidFill>
              <a:latin typeface="Montserrat"/>
              <a:ea typeface="Montserrat"/>
              <a:cs typeface="Montserrat"/>
              <a:sym typeface="Montserrat"/>
            </a:endParaRPr>
          </a:p>
        </p:txBody>
      </p:sp>
      <p:sp>
        <p:nvSpPr>
          <p:cNvPr id="86" name="Google Shape;86;p13"/>
          <p:cNvSpPr txBox="1"/>
          <p:nvPr/>
        </p:nvSpPr>
        <p:spPr>
          <a:xfrm>
            <a:off x="2859313" y="3894503"/>
            <a:ext cx="4229100" cy="565800"/>
          </a:xfrm>
          <a:prstGeom prst="rect">
            <a:avLst/>
          </a:prstGeom>
          <a:noFill/>
          <a:ln>
            <a:noFill/>
          </a:ln>
        </p:spPr>
        <p:txBody>
          <a:bodyPr anchorCtr="0" anchor="t" bIns="0" lIns="0" spcFirstLastPara="1" rIns="0" wrap="square" tIns="0">
            <a:spAutoFit/>
          </a:bodyPr>
          <a:lstStyle/>
          <a:p>
            <a:pPr indent="0" lvl="0" marL="0" marR="0" rtl="0" algn="l">
              <a:lnSpc>
                <a:spcPct val="145000"/>
              </a:lnSpc>
              <a:spcBef>
                <a:spcPts val="0"/>
              </a:spcBef>
              <a:spcAft>
                <a:spcPts val="0"/>
              </a:spcAft>
              <a:buNone/>
            </a:pPr>
            <a:r>
              <a:rPr i="0" lang="en-US" sz="1500" u="none" cap="none" strike="noStrike">
                <a:solidFill>
                  <a:schemeClr val="dk1"/>
                </a:solidFill>
                <a:highlight>
                  <a:srgbClr val="FFFF00"/>
                </a:highlight>
                <a:latin typeface="Montserrat SemiBold"/>
                <a:ea typeface="Montserrat SemiBold"/>
                <a:cs typeface="Montserrat SemiBold"/>
                <a:sym typeface="Montserrat SemiBold"/>
              </a:rPr>
              <a:t>Registration is Required</a:t>
            </a:r>
            <a:r>
              <a:rPr lang="en-US" sz="1500">
                <a:solidFill>
                  <a:schemeClr val="dk1"/>
                </a:solidFill>
                <a:highlight>
                  <a:srgbClr val="FFFF00"/>
                </a:highlight>
                <a:latin typeface="Montserrat SemiBold"/>
                <a:ea typeface="Montserrat SemiBold"/>
                <a:cs typeface="Montserrat SemiBold"/>
                <a:sym typeface="Montserrat SemiBold"/>
              </a:rPr>
              <a:t>. Use the </a:t>
            </a:r>
            <a:r>
              <a:rPr lang="en-US" sz="1500">
                <a:solidFill>
                  <a:schemeClr val="dk1"/>
                </a:solidFill>
                <a:highlight>
                  <a:srgbClr val="FFFF00"/>
                </a:highlight>
                <a:latin typeface="Montserrat SemiBold"/>
                <a:ea typeface="Montserrat SemiBold"/>
                <a:cs typeface="Montserrat SemiBold"/>
                <a:sym typeface="Montserrat SemiBold"/>
              </a:rPr>
              <a:t>QR Code or </a:t>
            </a:r>
            <a:r>
              <a:rPr lang="en-US" sz="1500" u="sng">
                <a:solidFill>
                  <a:schemeClr val="hlink"/>
                </a:solidFill>
                <a:highlight>
                  <a:srgbClr val="FFFF00"/>
                </a:highlight>
                <a:latin typeface="Montserrat SemiBold"/>
                <a:ea typeface="Montserrat SemiBold"/>
                <a:cs typeface="Montserrat SemiBold"/>
                <a:sym typeface="Montserrat SemiBold"/>
                <a:hlinkClick r:id="rId3"/>
              </a:rPr>
              <a:t>https://spring-edu-reg.discoveringai.org/</a:t>
            </a:r>
            <a:endParaRPr sz="1500">
              <a:solidFill>
                <a:schemeClr val="dk1"/>
              </a:solidFill>
              <a:highlight>
                <a:srgbClr val="FFFF00"/>
              </a:highlight>
              <a:latin typeface="Montserrat SemiBold"/>
              <a:ea typeface="Montserrat SemiBold"/>
              <a:cs typeface="Montserrat SemiBold"/>
              <a:sym typeface="Montserrat SemiBold"/>
            </a:endParaRPr>
          </a:p>
        </p:txBody>
      </p:sp>
      <p:sp>
        <p:nvSpPr>
          <p:cNvPr id="87" name="Google Shape;87;p13"/>
          <p:cNvSpPr txBox="1"/>
          <p:nvPr/>
        </p:nvSpPr>
        <p:spPr>
          <a:xfrm>
            <a:off x="2859325" y="4738100"/>
            <a:ext cx="4229100" cy="207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i="0" lang="en-US" sz="1350" u="none" cap="none" strike="noStrike">
                <a:solidFill>
                  <a:schemeClr val="dk1"/>
                </a:solidFill>
                <a:latin typeface="Montserrat"/>
                <a:ea typeface="Montserrat"/>
                <a:cs typeface="Montserrat"/>
                <a:sym typeface="Montserrat"/>
              </a:rPr>
              <a:t>Join live or watch on demand</a:t>
            </a:r>
            <a:r>
              <a:rPr lang="en-US" sz="1350">
                <a:solidFill>
                  <a:schemeClr val="dk1"/>
                </a:solidFill>
                <a:latin typeface="Montserrat"/>
                <a:ea typeface="Montserrat"/>
                <a:cs typeface="Montserrat"/>
                <a:sym typeface="Montserrat"/>
              </a:rPr>
              <a:t>. </a:t>
            </a:r>
            <a:endParaRPr>
              <a:solidFill>
                <a:schemeClr val="dk1"/>
              </a:solidFill>
              <a:latin typeface="Montserrat"/>
              <a:ea typeface="Montserrat"/>
              <a:cs typeface="Montserrat"/>
              <a:sym typeface="Montserrat"/>
            </a:endParaRPr>
          </a:p>
        </p:txBody>
      </p:sp>
      <p:sp>
        <p:nvSpPr>
          <p:cNvPr id="88" name="Google Shape;88;p13"/>
          <p:cNvSpPr txBox="1"/>
          <p:nvPr/>
        </p:nvSpPr>
        <p:spPr>
          <a:xfrm>
            <a:off x="2859325" y="5130550"/>
            <a:ext cx="4229100" cy="669300"/>
          </a:xfrm>
          <a:prstGeom prst="rect">
            <a:avLst/>
          </a:prstGeom>
          <a:noFill/>
          <a:ln>
            <a:noFill/>
          </a:ln>
        </p:spPr>
        <p:txBody>
          <a:bodyPr anchorCtr="0" anchor="t" bIns="0" lIns="0" spcFirstLastPara="1" rIns="0" wrap="square" tIns="0">
            <a:spAutoFit/>
          </a:bodyPr>
          <a:lstStyle/>
          <a:p>
            <a:pPr indent="0" lvl="0" marL="0" marR="0" rtl="0" algn="l">
              <a:lnSpc>
                <a:spcPct val="144941"/>
              </a:lnSpc>
              <a:spcBef>
                <a:spcPts val="0"/>
              </a:spcBef>
              <a:spcAft>
                <a:spcPts val="0"/>
              </a:spcAft>
              <a:buNone/>
            </a:pPr>
            <a:r>
              <a:rPr b="1" i="1" lang="en-US" sz="1775" u="none" cap="none" strike="noStrike">
                <a:solidFill>
                  <a:srgbClr val="FF7A00"/>
                </a:solidFill>
                <a:latin typeface="Montserrat"/>
                <a:ea typeface="Montserrat"/>
                <a:cs typeface="Montserrat"/>
                <a:sym typeface="Montserrat"/>
              </a:rPr>
              <a:t>Your attend</a:t>
            </a:r>
            <a:r>
              <a:rPr b="1" i="1" lang="en-US" sz="1775">
                <a:solidFill>
                  <a:srgbClr val="FF7A00"/>
                </a:solidFill>
                <a:latin typeface="Montserrat"/>
                <a:ea typeface="Montserrat"/>
                <a:cs typeface="Montserrat"/>
                <a:sym typeface="Montserrat"/>
              </a:rPr>
              <a:t>ance is strongly encouraged!</a:t>
            </a:r>
            <a:endParaRPr b="1" sz="1900">
              <a:solidFill>
                <a:srgbClr val="FF7A00"/>
              </a:solidFill>
              <a:latin typeface="Montserrat"/>
              <a:ea typeface="Montserrat"/>
              <a:cs typeface="Montserrat"/>
              <a:sym typeface="Montserrat"/>
            </a:endParaRPr>
          </a:p>
        </p:txBody>
      </p:sp>
      <p:pic>
        <p:nvPicPr>
          <p:cNvPr id="89" name="Google Shape;89;p13" title="BTS - Spring Edu Banner.png"/>
          <p:cNvPicPr preferRelativeResize="0"/>
          <p:nvPr/>
        </p:nvPicPr>
        <p:blipFill>
          <a:blip r:embed="rId4">
            <a:alphaModFix/>
          </a:blip>
          <a:stretch>
            <a:fillRect/>
          </a:stretch>
        </p:blipFill>
        <p:spPr>
          <a:xfrm>
            <a:off x="416300" y="1500127"/>
            <a:ext cx="7706098" cy="1928875"/>
          </a:xfrm>
          <a:prstGeom prst="rect">
            <a:avLst/>
          </a:prstGeom>
          <a:noFill/>
          <a:ln>
            <a:noFill/>
          </a:ln>
        </p:spPr>
      </p:pic>
      <p:pic>
        <p:nvPicPr>
          <p:cNvPr id="90" name="Google Shape;90;p13" title="Qq7dj1agKYqak1A_Back-to-School Family AI Game Plan _ DISCOVERING AI.png"/>
          <p:cNvPicPr preferRelativeResize="0"/>
          <p:nvPr/>
        </p:nvPicPr>
        <p:blipFill>
          <a:blip r:embed="rId5">
            <a:alphaModFix/>
          </a:blip>
          <a:stretch>
            <a:fillRect/>
          </a:stretch>
        </p:blipFill>
        <p:spPr>
          <a:xfrm>
            <a:off x="416300" y="3756850"/>
            <a:ext cx="2316225" cy="2316225"/>
          </a:xfrm>
          <a:prstGeom prst="rect">
            <a:avLst/>
          </a:prstGeom>
          <a:noFill/>
          <a:ln cap="flat" cmpd="sng" w="9525">
            <a:solidFill>
              <a:schemeClr val="dk2"/>
            </a:solidFill>
            <a:prstDash val="solid"/>
            <a:round/>
            <a:headEnd len="sm" w="sm" type="none"/>
            <a:tailEnd len="sm" w="sm" type="none"/>
          </a:ln>
        </p:spPr>
      </p:pic>
      <p:sp>
        <p:nvSpPr>
          <p:cNvPr id="91" name="Google Shape;91;p13"/>
          <p:cNvSpPr txBox="1"/>
          <p:nvPr/>
        </p:nvSpPr>
        <p:spPr>
          <a:xfrm>
            <a:off x="416300" y="6400925"/>
            <a:ext cx="117756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US" sz="1200">
                <a:solidFill>
                  <a:schemeClr val="dk1"/>
                </a:solidFill>
                <a:latin typeface="Montserrat SemiBold"/>
                <a:ea typeface="Montserrat SemiBold"/>
                <a:cs typeface="Montserrat SemiBold"/>
                <a:sym typeface="Montserrat SemiBold"/>
              </a:rPr>
              <a:t>This Parent Enrichment Program is being sponsored by Spring Education Group and is </a:t>
            </a:r>
            <a:r>
              <a:rPr lang="en-US" sz="1200">
                <a:solidFill>
                  <a:schemeClr val="dk1"/>
                </a:solidFill>
                <a:latin typeface="Montserrat SemiBold"/>
                <a:ea typeface="Montserrat SemiBold"/>
                <a:cs typeface="Montserrat SemiBold"/>
                <a:sym typeface="Montserrat SemiBold"/>
              </a:rPr>
              <a:t>exclusively</a:t>
            </a:r>
            <a:r>
              <a:rPr lang="en-US" sz="1200">
                <a:solidFill>
                  <a:schemeClr val="dk1"/>
                </a:solidFill>
                <a:latin typeface="Montserrat SemiBold"/>
                <a:ea typeface="Montserrat SemiBold"/>
                <a:cs typeface="Montserrat SemiBold"/>
                <a:sym typeface="Montserrat SemiBold"/>
              </a:rPr>
              <a:t> open to all Stratford Campus, IK12, and </a:t>
            </a:r>
            <a:br>
              <a:rPr lang="en-US" sz="1200">
                <a:solidFill>
                  <a:schemeClr val="dk1"/>
                </a:solidFill>
                <a:latin typeface="Montserrat SemiBold"/>
                <a:ea typeface="Montserrat SemiBold"/>
                <a:cs typeface="Montserrat SemiBold"/>
                <a:sym typeface="Montserrat SemiBold"/>
              </a:rPr>
            </a:br>
            <a:r>
              <a:rPr lang="en-US" sz="1200">
                <a:solidFill>
                  <a:schemeClr val="dk1"/>
                </a:solidFill>
                <a:latin typeface="Montserrat SemiBold"/>
                <a:ea typeface="Montserrat SemiBold"/>
                <a:cs typeface="Montserrat SemiBold"/>
                <a:sym typeface="Montserrat SemiBold"/>
              </a:rPr>
              <a:t>BASIS Independent Schools. </a:t>
            </a:r>
            <a:endParaRPr sz="1200">
              <a:solidFill>
                <a:schemeClr val="dk1"/>
              </a:solidFill>
              <a:latin typeface="Montserrat SemiBold"/>
              <a:ea typeface="Montserrat SemiBold"/>
              <a:cs typeface="Montserrat SemiBold"/>
              <a:sym typeface="Montserrat SemiBold"/>
            </a:endParaRPr>
          </a:p>
        </p:txBody>
      </p:sp>
      <p:pic>
        <p:nvPicPr>
          <p:cNvPr id="92" name="Google Shape;92;p13" title="Amy D. Love High Res.jpg"/>
          <p:cNvPicPr preferRelativeResize="0"/>
          <p:nvPr/>
        </p:nvPicPr>
        <p:blipFill rotWithShape="1">
          <a:blip r:embed="rId6">
            <a:alphaModFix/>
          </a:blip>
          <a:srcRect b="25122" l="0" r="0" t="0"/>
          <a:stretch/>
        </p:blipFill>
        <p:spPr>
          <a:xfrm>
            <a:off x="7441050" y="3579875"/>
            <a:ext cx="2017777" cy="2265298"/>
          </a:xfrm>
          <a:prstGeom prst="rect">
            <a:avLst/>
          </a:prstGeom>
          <a:noFill/>
          <a:ln>
            <a:noFill/>
          </a:ln>
        </p:spPr>
      </p:pic>
      <p:pic>
        <p:nvPicPr>
          <p:cNvPr id="93" name="Google Shape;93;p13" title="RE &amp; DAI Book.png"/>
          <p:cNvPicPr preferRelativeResize="0"/>
          <p:nvPr/>
        </p:nvPicPr>
        <p:blipFill>
          <a:blip r:embed="rId7">
            <a:alphaModFix/>
          </a:blip>
          <a:stretch>
            <a:fillRect/>
          </a:stretch>
        </p:blipFill>
        <p:spPr>
          <a:xfrm>
            <a:off x="9584377" y="3597313"/>
            <a:ext cx="2230423" cy="2230423"/>
          </a:xfrm>
          <a:prstGeom prst="rect">
            <a:avLst/>
          </a:prstGeom>
          <a:noFill/>
          <a:ln>
            <a:noFill/>
          </a:ln>
        </p:spPr>
      </p:pic>
      <p:sp>
        <p:nvSpPr>
          <p:cNvPr id="94" name="Google Shape;94;p13"/>
          <p:cNvSpPr txBox="1"/>
          <p:nvPr/>
        </p:nvSpPr>
        <p:spPr>
          <a:xfrm>
            <a:off x="7441050" y="5896325"/>
            <a:ext cx="4229100" cy="207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350">
                <a:solidFill>
                  <a:schemeClr val="dk1"/>
                </a:solidFill>
                <a:latin typeface="Montserrat"/>
                <a:ea typeface="Montserrat"/>
                <a:cs typeface="Montserrat"/>
                <a:sym typeface="Montserrat"/>
              </a:rPr>
              <a:t>Sessions led by national expert: Amy Love</a:t>
            </a:r>
            <a:endParaRPr>
              <a:solidFill>
                <a:schemeClr val="dk1"/>
              </a:solidFill>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